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Play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2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Eric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329e13cf57_5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Eric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3329e13cf57_5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329e13cf57_5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Eric</a:t>
            </a:r>
            <a:endParaRPr/>
          </a:p>
        </p:txBody>
      </p:sp>
      <p:sp>
        <p:nvSpPr>
          <p:cNvPr id="231" name="Google Shape;231;g3329e13cf57_5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329e13cf57_5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3329e13cf57_5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3c26f9b4c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Joseph</a:t>
            </a:r>
            <a:endParaRPr/>
          </a:p>
        </p:txBody>
      </p:sp>
      <p:sp>
        <p:nvSpPr>
          <p:cNvPr id="251" name="Google Shape;251;g33c26f9b4c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329e13cf57_4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3329e13cf57_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29e13cf57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3329e13cf57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329e13cf57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3329e13cf57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329e13cf57_5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3329e13cf57_5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329e13cf57_5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3329e13cf57_5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329e13cf57_3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3329e13cf57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1454040" y="365040"/>
            <a:ext cx="99000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1454040" y="365040"/>
            <a:ext cx="99000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1454040" y="365040"/>
            <a:ext cx="99000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454040" y="365040"/>
            <a:ext cx="99000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1454040" y="365040"/>
            <a:ext cx="99000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1454040" y="365040"/>
            <a:ext cx="99000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1454040" y="365040"/>
            <a:ext cx="99000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1454040" y="365040"/>
            <a:ext cx="99000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>
            <a:spLocks noGrp="1"/>
          </p:cNvSpPr>
          <p:nvPr>
            <p:ph type="subTitle" idx="1"/>
          </p:nvPr>
        </p:nvSpPr>
        <p:spPr>
          <a:xfrm>
            <a:off x="1454040" y="365040"/>
            <a:ext cx="9900000" cy="61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1454040" y="365040"/>
            <a:ext cx="99000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1454040" y="365040"/>
            <a:ext cx="99000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title"/>
          </p:nvPr>
        </p:nvSpPr>
        <p:spPr>
          <a:xfrm>
            <a:off x="1454040" y="365040"/>
            <a:ext cx="99000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title"/>
          </p:nvPr>
        </p:nvSpPr>
        <p:spPr>
          <a:xfrm>
            <a:off x="1454040" y="365040"/>
            <a:ext cx="99000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title"/>
          </p:nvPr>
        </p:nvSpPr>
        <p:spPr>
          <a:xfrm>
            <a:off x="1454040" y="365040"/>
            <a:ext cx="99000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1454040" y="365040"/>
            <a:ext cx="99000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1454040" y="365040"/>
            <a:ext cx="99000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1454040" y="365040"/>
            <a:ext cx="99000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1454040" y="365040"/>
            <a:ext cx="99000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subTitle" idx="1"/>
          </p:nvPr>
        </p:nvSpPr>
        <p:spPr>
          <a:xfrm>
            <a:off x="1454040" y="365040"/>
            <a:ext cx="9900000" cy="61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1454040" y="365040"/>
            <a:ext cx="99000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1454040" y="365040"/>
            <a:ext cx="99000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1454040" y="365040"/>
            <a:ext cx="99000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454040" y="365040"/>
            <a:ext cx="99000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 idx="2"/>
          </p:nvPr>
        </p:nvSpPr>
        <p:spPr>
          <a:xfrm>
            <a:off x="838080" y="1825560"/>
            <a:ext cx="10515600" cy="435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/>
          <p:nvPr/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Transient Response on PM Motor Connected to A Micro-Grid </a:t>
            </a:r>
            <a:endParaRPr sz="3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7"/>
          <p:cNvSpPr txBox="1"/>
          <p:nvPr/>
        </p:nvSpPr>
        <p:spPr>
          <a:xfrm>
            <a:off x="1523880" y="3602160"/>
            <a:ext cx="9144000" cy="165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 Hildenbrandt, D. Davis, J. Brownlee</a:t>
            </a: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7"/>
          <p:cNvSpPr txBox="1"/>
          <p:nvPr/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3/3/25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7"/>
          <p:cNvSpPr txBox="1"/>
          <p:nvPr/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Advanced Electrical Machine Dynamics 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For Smart-Grid Systems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7"/>
          <p:cNvSpPr txBox="1"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/>
          <p:nvPr/>
        </p:nvSpPr>
        <p:spPr>
          <a:xfrm>
            <a:off x="838075" y="1350788"/>
            <a:ext cx="10515600" cy="16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000" dirty="0"/>
              <a:t>Replace PM Motor with Induction Motor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Forcing Function of the SS model is the Bus voltage established by the PV Inverter and Synchronous Generator</a:t>
            </a:r>
            <a:endParaRPr sz="2000" dirty="0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000" dirty="0">
                <a:solidFill>
                  <a:schemeClr val="dk1"/>
                </a:solidFill>
              </a:rPr>
              <a:t>Motor has per phase stator inductance, stator resistance, rotor inductance, and rotor resistance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213" name="Google Shape;213;p36"/>
          <p:cNvSpPr txBox="1"/>
          <p:nvPr/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3/3/25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6"/>
          <p:cNvSpPr txBox="1"/>
          <p:nvPr/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Advanced Electrical Machine Dynamics 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For Smart-Grid Systems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6"/>
          <p:cNvSpPr txBox="1"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2190" y="3184125"/>
            <a:ext cx="8487627" cy="2992750"/>
          </a:xfrm>
          <a:prstGeom prst="rect">
            <a:avLst/>
          </a:prstGeom>
          <a:noFill/>
          <a:ln>
            <a:noFill/>
          </a:ln>
          <a:effectLst>
            <a:outerShdw blurRad="71438" dist="19050" algn="bl" rotWithShape="0">
              <a:srgbClr val="000000"/>
            </a:outerShdw>
          </a:effectLst>
        </p:spPr>
      </p:pic>
      <p:sp>
        <p:nvSpPr>
          <p:cNvPr id="2" name="Google Shape;127;p28">
            <a:extLst>
              <a:ext uri="{FF2B5EF4-FFF2-40B4-BE49-F238E27FC236}">
                <a16:creationId xmlns:a16="http://schemas.microsoft.com/office/drawing/2014/main" id="{97E784DA-12C3-92C6-224A-EC3DCB06BA33}"/>
              </a:ext>
            </a:extLst>
          </p:cNvPr>
          <p:cNvSpPr txBox="1"/>
          <p:nvPr/>
        </p:nvSpPr>
        <p:spPr>
          <a:xfrm>
            <a:off x="1600200" y="365047"/>
            <a:ext cx="9900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Alternative Load : Induction Motor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/>
        </p:nvSpPr>
        <p:spPr>
          <a:xfrm>
            <a:off x="778950" y="1459972"/>
            <a:ext cx="10515600" cy="1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3200" dirty="0"/>
              <a:t>Grid shows sinusoidal three phase voltages from the inverter and synchronous generator</a:t>
            </a:r>
            <a:endParaRPr sz="3200" dirty="0"/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3200" dirty="0"/>
              <a:t>Stator currents on the induction motor have transient response when the machine is attached to the grid at start time and when the inverter shuts off</a:t>
            </a:r>
            <a:br>
              <a:rPr lang="en-US" sz="3200" dirty="0"/>
            </a:br>
            <a:endParaRPr sz="3200" dirty="0"/>
          </a:p>
        </p:txBody>
      </p:sp>
      <p:sp>
        <p:nvSpPr>
          <p:cNvPr id="223" name="Google Shape;223;p37"/>
          <p:cNvSpPr txBox="1"/>
          <p:nvPr/>
        </p:nvSpPr>
        <p:spPr>
          <a:xfrm>
            <a:off x="838080" y="635652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3/3/25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7"/>
          <p:cNvSpPr txBox="1"/>
          <p:nvPr/>
        </p:nvSpPr>
        <p:spPr>
          <a:xfrm>
            <a:off x="4038480" y="635652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Advanced Electrical Machine Dynamics 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For Smart-Grid Systems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7"/>
          <p:cNvSpPr txBox="1"/>
          <p:nvPr/>
        </p:nvSpPr>
        <p:spPr>
          <a:xfrm>
            <a:off x="8610480" y="635652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" name="Google Shape;226;p37"/>
          <p:cNvGrpSpPr/>
          <p:nvPr/>
        </p:nvGrpSpPr>
        <p:grpSpPr>
          <a:xfrm>
            <a:off x="1374035" y="2952962"/>
            <a:ext cx="9443931" cy="3246120"/>
            <a:chOff x="1293275" y="2952962"/>
            <a:chExt cx="9443931" cy="3246120"/>
          </a:xfrm>
        </p:grpSpPr>
        <p:pic>
          <p:nvPicPr>
            <p:cNvPr id="227" name="Google Shape;227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65207" y="2952962"/>
              <a:ext cx="4571999" cy="3246120"/>
            </a:xfrm>
            <a:prstGeom prst="rect">
              <a:avLst/>
            </a:prstGeom>
            <a:noFill/>
            <a:ln>
              <a:noFill/>
            </a:ln>
            <a:effectLst>
              <a:outerShdw blurRad="71438" algn="bl" rotWithShape="0">
                <a:srgbClr val="000000"/>
              </a:outerShdw>
            </a:effectLst>
          </p:spPr>
        </p:pic>
        <p:pic>
          <p:nvPicPr>
            <p:cNvPr id="228" name="Google Shape;228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93275" y="2987252"/>
              <a:ext cx="4572000" cy="3177540"/>
            </a:xfrm>
            <a:prstGeom prst="rect">
              <a:avLst/>
            </a:prstGeom>
            <a:noFill/>
            <a:ln>
              <a:noFill/>
            </a:ln>
            <a:effectLst>
              <a:outerShdw blurRad="71438" algn="bl" rotWithShape="0">
                <a:srgbClr val="000000"/>
              </a:outerShdw>
            </a:effectLst>
          </p:spPr>
        </p:pic>
      </p:grpSp>
      <p:sp>
        <p:nvSpPr>
          <p:cNvPr id="2" name="Google Shape;127;p28">
            <a:extLst>
              <a:ext uri="{FF2B5EF4-FFF2-40B4-BE49-F238E27FC236}">
                <a16:creationId xmlns:a16="http://schemas.microsoft.com/office/drawing/2014/main" id="{6CFD756B-9C63-A8F4-66FC-EA7B6441DB42}"/>
              </a:ext>
            </a:extLst>
          </p:cNvPr>
          <p:cNvSpPr txBox="1"/>
          <p:nvPr/>
        </p:nvSpPr>
        <p:spPr>
          <a:xfrm>
            <a:off x="1600200" y="365047"/>
            <a:ext cx="9900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Grid and Induction Motor Voltages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/>
          <p:nvPr/>
        </p:nvSpPr>
        <p:spPr>
          <a:xfrm>
            <a:off x="496111" y="1481347"/>
            <a:ext cx="11420271" cy="14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Motor shows transients in the developed torque when first connection to the grid and when there is change in the voltage levels on the grid</a:t>
            </a:r>
            <a:endParaRPr sz="2000" dirty="0"/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Rotor induced currents are connected to the armature winding currents through the flux linkage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ct val="160000"/>
              <a:buChar char="○"/>
            </a:pPr>
            <a:r>
              <a:rPr lang="en-US" sz="2000" dirty="0">
                <a:solidFill>
                  <a:schemeClr val="dk1"/>
                </a:solidFill>
              </a:rPr>
              <a:t>Induction motor has zero no-load torque during steady state neglecting windage, friction, core and copper losses</a:t>
            </a:r>
            <a:endParaRPr sz="2000" dirty="0"/>
          </a:p>
        </p:txBody>
      </p:sp>
      <p:sp>
        <p:nvSpPr>
          <p:cNvPr id="235" name="Google Shape;235;p38"/>
          <p:cNvSpPr txBox="1"/>
          <p:nvPr/>
        </p:nvSpPr>
        <p:spPr>
          <a:xfrm>
            <a:off x="838080" y="635652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3/3/25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8"/>
          <p:cNvSpPr txBox="1"/>
          <p:nvPr/>
        </p:nvSpPr>
        <p:spPr>
          <a:xfrm>
            <a:off x="4038480" y="635652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Advanced Electrical Machine Dynamics 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For Smart-Grid Systems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8"/>
          <p:cNvSpPr txBox="1"/>
          <p:nvPr/>
        </p:nvSpPr>
        <p:spPr>
          <a:xfrm>
            <a:off x="8610480" y="635652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F9554B-CBF5-2471-8A02-510BC229AD14}"/>
              </a:ext>
            </a:extLst>
          </p:cNvPr>
          <p:cNvGrpSpPr/>
          <p:nvPr/>
        </p:nvGrpSpPr>
        <p:grpSpPr>
          <a:xfrm>
            <a:off x="1519750" y="3087847"/>
            <a:ext cx="9152259" cy="3163824"/>
            <a:chOff x="1454794" y="2988382"/>
            <a:chExt cx="9152259" cy="3163824"/>
          </a:xfrm>
        </p:grpSpPr>
        <p:pic>
          <p:nvPicPr>
            <p:cNvPr id="238" name="Google Shape;238;p38"/>
            <p:cNvPicPr preferRelativeResize="0"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08725" y="2988382"/>
              <a:ext cx="4498328" cy="3163824"/>
            </a:xfrm>
            <a:prstGeom prst="rect">
              <a:avLst/>
            </a:prstGeom>
            <a:noFill/>
            <a:ln>
              <a:noFill/>
            </a:ln>
            <a:effectLst>
              <a:outerShdw blurRad="71438" algn="bl" rotWithShape="0">
                <a:srgbClr val="000000"/>
              </a:outerShdw>
            </a:effectLst>
          </p:spPr>
        </p:pic>
        <p:pic>
          <p:nvPicPr>
            <p:cNvPr id="239" name="Google Shape;239;p3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454794" y="2989144"/>
              <a:ext cx="4572000" cy="3162300"/>
            </a:xfrm>
            <a:prstGeom prst="rect">
              <a:avLst/>
            </a:prstGeom>
            <a:noFill/>
            <a:ln>
              <a:noFill/>
            </a:ln>
            <a:effectLst>
              <a:outerShdw blurRad="71438" algn="bl" rotWithShape="0">
                <a:srgbClr val="000000"/>
              </a:outerShdw>
            </a:effectLst>
          </p:spPr>
        </p:pic>
      </p:grpSp>
      <p:sp>
        <p:nvSpPr>
          <p:cNvPr id="2" name="Google Shape;127;p28">
            <a:extLst>
              <a:ext uri="{FF2B5EF4-FFF2-40B4-BE49-F238E27FC236}">
                <a16:creationId xmlns:a16="http://schemas.microsoft.com/office/drawing/2014/main" id="{7591A428-BCD5-BDCD-0108-079829219166}"/>
              </a:ext>
            </a:extLst>
          </p:cNvPr>
          <p:cNvSpPr txBox="1"/>
          <p:nvPr/>
        </p:nvSpPr>
        <p:spPr>
          <a:xfrm>
            <a:off x="1600200" y="365047"/>
            <a:ext cx="9900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Analysis on Induction Motor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/>
          <p:nvPr/>
        </p:nvSpPr>
        <p:spPr>
          <a:xfrm>
            <a:off x="778955" y="184788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Inverter uses LC filter to smooth the output phase voltage</a:t>
            </a:r>
            <a:endParaRPr sz="2400" dirty="0"/>
          </a:p>
          <a:p>
            <a:pPr marL="914400" marR="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LC filter is not high impedance, and the synchronous generator may see the filter as an additional load when the inverter shuts off</a:t>
            </a:r>
            <a:endParaRPr sz="2000" dirty="0"/>
          </a:p>
          <a:p>
            <a:pPr marL="914400" marR="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Output from the inverter shows harmonics and subharmonics on the AC voltages</a:t>
            </a:r>
            <a:endParaRPr sz="2000" dirty="0"/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Induction motor shows transient response when switching occurs</a:t>
            </a:r>
            <a:endParaRPr sz="2400" dirty="0">
              <a:solidFill>
                <a:schemeClr val="dk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 dirty="0">
                <a:solidFill>
                  <a:schemeClr val="dk1"/>
                </a:solidFill>
              </a:rPr>
              <a:t>We observe transient response on the armature winding currents, rotor winding currents, and the induced torque when the motor is first attached to the grid and when there is a change in the phase voltages</a:t>
            </a:r>
            <a:endParaRPr sz="2000" dirty="0">
              <a:solidFill>
                <a:schemeClr val="dk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 dirty="0">
                <a:solidFill>
                  <a:schemeClr val="dk1"/>
                </a:solidFill>
              </a:rPr>
              <a:t>Very high start up torque and current on the motor compared to the steady state results suggest the machine should be rated much higher than the normal operating levels</a:t>
            </a:r>
            <a:endParaRPr sz="2000" dirty="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PM Machine is resilient to changes in load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246" name="Google Shape;246;p39"/>
          <p:cNvSpPr txBox="1"/>
          <p:nvPr/>
        </p:nvSpPr>
        <p:spPr>
          <a:xfrm>
            <a:off x="838080" y="635652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3/3/25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9"/>
          <p:cNvSpPr txBox="1"/>
          <p:nvPr/>
        </p:nvSpPr>
        <p:spPr>
          <a:xfrm>
            <a:off x="4038480" y="635652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Advanced Electrical Machine Dynamics 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For Smart-Grid Systems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9"/>
          <p:cNvSpPr txBox="1"/>
          <p:nvPr/>
        </p:nvSpPr>
        <p:spPr>
          <a:xfrm>
            <a:off x="8610480" y="635652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27;p28">
            <a:extLst>
              <a:ext uri="{FF2B5EF4-FFF2-40B4-BE49-F238E27FC236}">
                <a16:creationId xmlns:a16="http://schemas.microsoft.com/office/drawing/2014/main" id="{BE5A7E39-C44C-C89C-8ABA-CA2BAD4723BD}"/>
              </a:ext>
            </a:extLst>
          </p:cNvPr>
          <p:cNvSpPr txBox="1"/>
          <p:nvPr/>
        </p:nvSpPr>
        <p:spPr>
          <a:xfrm>
            <a:off x="1600200" y="365047"/>
            <a:ext cx="9900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Observations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/>
          <p:nvPr/>
        </p:nvSpPr>
        <p:spPr>
          <a:xfrm>
            <a:off x="778955" y="184788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400" dirty="0"/>
              <a:t>Improve inverter model</a:t>
            </a:r>
            <a:endParaRPr sz="2400" dirty="0"/>
          </a:p>
          <a:p>
            <a:pPr marL="914400" marR="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000" dirty="0">
                <a:solidFill>
                  <a:schemeClr val="dk1"/>
                </a:solidFill>
              </a:rPr>
              <a:t>Remove subharmonics caused by imperfect PLL and voltage control.</a:t>
            </a:r>
          </a:p>
          <a:p>
            <a:pPr marL="508000" marR="0" lvl="1" algn="l" rtl="0"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en-US" sz="2000" dirty="0">
                <a:solidFill>
                  <a:schemeClr val="dk1"/>
                </a:solidFill>
              </a:rPr>
              <a:t> </a:t>
            </a:r>
            <a:endParaRPr sz="2000" dirty="0">
              <a:solidFill>
                <a:schemeClr val="dk1"/>
              </a:solidFill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400" dirty="0"/>
              <a:t>Improve motor model</a:t>
            </a:r>
            <a:endParaRPr sz="2400" dirty="0"/>
          </a:p>
          <a:p>
            <a:pPr marL="914400" marR="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000" dirty="0"/>
              <a:t>Real motor has finite inertia</a:t>
            </a:r>
            <a:endParaRPr sz="2000" dirty="0"/>
          </a:p>
          <a:p>
            <a:pPr marL="914400" marR="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000" dirty="0"/>
              <a:t>Direct connection would allow study of how motor affects generator</a:t>
            </a:r>
          </a:p>
          <a:p>
            <a:pPr marL="508000" marR="0" lvl="1" algn="l" rtl="0">
              <a:spcBef>
                <a:spcPts val="0"/>
              </a:spcBef>
              <a:spcAft>
                <a:spcPts val="0"/>
              </a:spcAft>
              <a:buSzPts val="2800"/>
            </a:pPr>
            <a:endParaRPr sz="2000" dirty="0"/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400" dirty="0"/>
              <a:t>More extreme changes in demand (push limits)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255" name="Google Shape;255;p40"/>
          <p:cNvSpPr txBox="1"/>
          <p:nvPr/>
        </p:nvSpPr>
        <p:spPr>
          <a:xfrm>
            <a:off x="838080" y="635652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3/3/25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0"/>
          <p:cNvSpPr txBox="1"/>
          <p:nvPr/>
        </p:nvSpPr>
        <p:spPr>
          <a:xfrm>
            <a:off x="4038480" y="635652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Advanced Electrical Machine Dynamics 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For Smart-Grid Systems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0"/>
          <p:cNvSpPr txBox="1"/>
          <p:nvPr/>
        </p:nvSpPr>
        <p:spPr>
          <a:xfrm>
            <a:off x="8610480" y="635652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27;p28">
            <a:extLst>
              <a:ext uri="{FF2B5EF4-FFF2-40B4-BE49-F238E27FC236}">
                <a16:creationId xmlns:a16="http://schemas.microsoft.com/office/drawing/2014/main" id="{CF17E80F-11F2-E958-C4B4-A2D37DE1D729}"/>
              </a:ext>
            </a:extLst>
          </p:cNvPr>
          <p:cNvSpPr txBox="1"/>
          <p:nvPr/>
        </p:nvSpPr>
        <p:spPr>
          <a:xfrm>
            <a:off x="1600200" y="365047"/>
            <a:ext cx="9900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Further Studies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 txBox="1"/>
          <p:nvPr/>
        </p:nvSpPr>
        <p:spPr>
          <a:xfrm>
            <a:off x="778955" y="184788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latin typeface="Play" panose="020B0604020202020204" charset="0"/>
              </a:rPr>
              <a:t>[1]	Ferrari, M., &amp; Tolbert, L. M. . Inverter Design with High Short-Circuit Fault Current Contribution to Enable Legacy Overcurrent Protection for Islanded Microgrids. In 2022 IEEE Power &amp; Energy Society General Meeting (PESGM) (pp. 1-5). IEEE.</a:t>
            </a:r>
          </a:p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latin typeface="Play" panose="020B0604020202020204" charset="0"/>
            </a:endParaRPr>
          </a:p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Play" panose="020B0604020202020204" charset="0"/>
              </a:rPr>
              <a:t>[2] 	Stephen J. Chapman. (2005).Electric Machinery Fundamentals. McGraw-Hill.</a:t>
            </a:r>
          </a:p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Play" panose="020B0604020202020204" charset="0"/>
            </a:endParaRPr>
          </a:p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Play" panose="020B0604020202020204" charset="0"/>
              </a:rPr>
              <a:t>[3]   A.A. </a:t>
            </a:r>
            <a:r>
              <a:rPr lang="en-US" sz="1800" dirty="0" err="1">
                <a:solidFill>
                  <a:schemeClr val="dk1"/>
                </a:solidFill>
                <a:latin typeface="Play" panose="020B0604020202020204" charset="0"/>
              </a:rPr>
              <a:t>Arkadan</a:t>
            </a:r>
            <a:r>
              <a:rPr lang="en-US" sz="1800" dirty="0">
                <a:solidFill>
                  <a:schemeClr val="dk1"/>
                </a:solidFill>
                <a:latin typeface="Play" panose="020B0604020202020204" charset="0"/>
              </a:rPr>
              <a:t> EENG577 Class Notes, Colorado School of Mines.</a:t>
            </a:r>
            <a:endParaRPr sz="1800" dirty="0">
              <a:solidFill>
                <a:schemeClr val="dk1"/>
              </a:solidFill>
              <a:latin typeface="Play" panose="020B0604020202020204" charset="0"/>
            </a:endParaRPr>
          </a:p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/>
          </a:p>
        </p:txBody>
      </p:sp>
      <p:sp>
        <p:nvSpPr>
          <p:cNvPr id="264" name="Google Shape;264;p41"/>
          <p:cNvSpPr txBox="1"/>
          <p:nvPr/>
        </p:nvSpPr>
        <p:spPr>
          <a:xfrm>
            <a:off x="838080" y="635652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3/3/25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1"/>
          <p:cNvSpPr txBox="1"/>
          <p:nvPr/>
        </p:nvSpPr>
        <p:spPr>
          <a:xfrm>
            <a:off x="4038480" y="635652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Advanced Electrical Machine Dynamics 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For Smart-Grid Systems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1"/>
          <p:cNvSpPr txBox="1"/>
          <p:nvPr/>
        </p:nvSpPr>
        <p:spPr>
          <a:xfrm>
            <a:off x="8610480" y="635652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27;p28">
            <a:extLst>
              <a:ext uri="{FF2B5EF4-FFF2-40B4-BE49-F238E27FC236}">
                <a16:creationId xmlns:a16="http://schemas.microsoft.com/office/drawing/2014/main" id="{BC5EA528-4879-7ACC-1970-3D930A5666D7}"/>
              </a:ext>
            </a:extLst>
          </p:cNvPr>
          <p:cNvSpPr txBox="1"/>
          <p:nvPr/>
        </p:nvSpPr>
        <p:spPr>
          <a:xfrm>
            <a:off x="1600200" y="365047"/>
            <a:ext cx="9900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References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/>
          <p:nvPr/>
        </p:nvSpPr>
        <p:spPr>
          <a:xfrm>
            <a:off x="1600200" y="365047"/>
            <a:ext cx="9900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Contents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8"/>
          <p:cNvSpPr txBox="1"/>
          <p:nvPr/>
        </p:nvSpPr>
        <p:spPr>
          <a:xfrm>
            <a:off x="838080" y="1825560"/>
            <a:ext cx="10515600" cy="435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Scope of Study</a:t>
            </a: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Methods of Analysis</a:t>
            </a: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Results and Discussion</a:t>
            </a: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400" dirty="0">
              <a:highlight>
                <a:srgbClr val="FFFF00"/>
              </a:highlight>
            </a:endParaRPr>
          </a:p>
        </p:txBody>
      </p:sp>
      <p:sp>
        <p:nvSpPr>
          <p:cNvPr id="129" name="Google Shape;129;p28"/>
          <p:cNvSpPr txBox="1"/>
          <p:nvPr/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3/3/25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8"/>
          <p:cNvSpPr txBox="1"/>
          <p:nvPr/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Advanced Electrical Machine Dynamics 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For Smart-Grid Systems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8"/>
          <p:cNvSpPr txBox="1"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/>
        </p:nvSpPr>
        <p:spPr>
          <a:xfrm>
            <a:off x="471974" y="1825550"/>
            <a:ext cx="5403531" cy="41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000" dirty="0"/>
              <a:t>Why is this important?</a:t>
            </a:r>
            <a:endParaRPr sz="2000" dirty="0"/>
          </a:p>
          <a:p>
            <a:pPr marL="914400" marR="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With DER’s becoming more popular in microgrid applications its important to understand how they affect stability and reliability. </a:t>
            </a:r>
            <a:endParaRPr sz="2000" dirty="0"/>
          </a:p>
          <a:p>
            <a:pPr marL="914400" marR="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Inverters have poor fault tolerance [1]</a:t>
            </a:r>
            <a:endParaRPr sz="2000" dirty="0"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000" dirty="0"/>
              <a:t>Objective </a:t>
            </a:r>
            <a:endParaRPr sz="2000" dirty="0"/>
          </a:p>
          <a:p>
            <a:pPr marL="914400" marR="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Study how microgrids with high renewable penetration react to a sudden loss in renewable energy production. </a:t>
            </a:r>
            <a:endParaRPr sz="2000" dirty="0"/>
          </a:p>
        </p:txBody>
      </p:sp>
      <p:sp>
        <p:nvSpPr>
          <p:cNvPr id="138" name="Google Shape;138;p29"/>
          <p:cNvSpPr txBox="1"/>
          <p:nvPr/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3/3/25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9"/>
          <p:cNvSpPr txBox="1"/>
          <p:nvPr/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Advanced Electrical Machine Dynamics 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For Smart-Grid Systems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9"/>
          <p:cNvSpPr txBox="1"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2200" y="1833713"/>
            <a:ext cx="5291951" cy="4049150"/>
          </a:xfrm>
          <a:prstGeom prst="rect">
            <a:avLst/>
          </a:prstGeom>
          <a:noFill/>
          <a:ln>
            <a:noFill/>
          </a:ln>
          <a:effectLst>
            <a:outerShdw blurRad="71438" algn="bl" rotWithShape="0">
              <a:srgbClr val="000000"/>
            </a:outerShdw>
          </a:effectLst>
        </p:spPr>
      </p:pic>
      <p:sp>
        <p:nvSpPr>
          <p:cNvPr id="3" name="Google Shape;127;p28">
            <a:extLst>
              <a:ext uri="{FF2B5EF4-FFF2-40B4-BE49-F238E27FC236}">
                <a16:creationId xmlns:a16="http://schemas.microsoft.com/office/drawing/2014/main" id="{DC994D68-C1C0-F960-99E1-539FBA007929}"/>
              </a:ext>
            </a:extLst>
          </p:cNvPr>
          <p:cNvSpPr txBox="1"/>
          <p:nvPr/>
        </p:nvSpPr>
        <p:spPr>
          <a:xfrm>
            <a:off x="1600200" y="365047"/>
            <a:ext cx="9900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Introduction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/>
          <p:nvPr/>
        </p:nvSpPr>
        <p:spPr>
          <a:xfrm>
            <a:off x="457775" y="1474250"/>
            <a:ext cx="10972800" cy="14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7973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Overall layout of Simulink</a:t>
            </a:r>
            <a:endParaRPr sz="2000" dirty="0"/>
          </a:p>
          <a:p>
            <a:pPr marL="914400" marR="0" lvl="1" indent="-366236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000" dirty="0"/>
              <a:t>DC-AC PV inverter, Synchronous Generator, Induction Motor/Three Phase Load</a:t>
            </a:r>
            <a:endParaRPr sz="2000" dirty="0"/>
          </a:p>
          <a:p>
            <a:pPr marL="914400" marR="0" lvl="1" indent="-366236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000" dirty="0"/>
              <a:t>Power generation and consumption is delta connected</a:t>
            </a:r>
            <a:endParaRPr sz="2000" dirty="0"/>
          </a:p>
          <a:p>
            <a:pPr marL="914400" marR="0" lvl="1" indent="-366236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000" dirty="0"/>
              <a:t>Measured transient in PM motor induced torque</a:t>
            </a:r>
            <a:endParaRPr sz="2000" dirty="0"/>
          </a:p>
        </p:txBody>
      </p:sp>
      <p:sp>
        <p:nvSpPr>
          <p:cNvPr id="148" name="Google Shape;148;p30"/>
          <p:cNvSpPr txBox="1"/>
          <p:nvPr/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3/3/25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0"/>
          <p:cNvSpPr txBox="1"/>
          <p:nvPr/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Advanced Electrical Machine Dynamics 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For Smart-Grid Systems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0"/>
          <p:cNvSpPr txBox="1"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3000" y="3099325"/>
            <a:ext cx="7315202" cy="2818222"/>
          </a:xfrm>
          <a:prstGeom prst="rect">
            <a:avLst/>
          </a:prstGeom>
          <a:noFill/>
          <a:ln>
            <a:noFill/>
          </a:ln>
          <a:effectLst>
            <a:outerShdw blurRad="71438" algn="bl" rotWithShape="0">
              <a:srgbClr val="000000"/>
            </a:outerShdw>
          </a:effectLst>
        </p:spPr>
      </p:pic>
      <p:sp>
        <p:nvSpPr>
          <p:cNvPr id="2" name="Google Shape;127;p28">
            <a:extLst>
              <a:ext uri="{FF2B5EF4-FFF2-40B4-BE49-F238E27FC236}">
                <a16:creationId xmlns:a16="http://schemas.microsoft.com/office/drawing/2014/main" id="{E6BD9527-8A83-A5DF-4C38-6E1B837586FA}"/>
              </a:ext>
            </a:extLst>
          </p:cNvPr>
          <p:cNvSpPr txBox="1"/>
          <p:nvPr/>
        </p:nvSpPr>
        <p:spPr>
          <a:xfrm>
            <a:off x="1600200" y="365047"/>
            <a:ext cx="9900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Simulation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/>
          <p:nvPr/>
        </p:nvSpPr>
        <p:spPr>
          <a:xfrm>
            <a:off x="395175" y="1457725"/>
            <a:ext cx="10972800" cy="1488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78698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Built-in synchronous generator</a:t>
            </a:r>
            <a:endParaRPr sz="2000" dirty="0"/>
          </a:p>
          <a:p>
            <a:pPr marL="457200" marR="0" lvl="0" indent="-378698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Inverter used Two-Level Converter with 3 phase PWM generator</a:t>
            </a:r>
            <a:endParaRPr sz="2000" dirty="0"/>
          </a:p>
          <a:p>
            <a:pPr marL="914400" marR="0" lvl="1" indent="-354091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000" dirty="0"/>
              <a:t>Signal is passed through an LC filter to smooth the phase voltages</a:t>
            </a:r>
            <a:endParaRPr sz="2000" dirty="0"/>
          </a:p>
          <a:p>
            <a:pPr marL="914400" marR="0" lvl="1" indent="-354091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000" dirty="0"/>
              <a:t>Inductance and Capacitance values are selected such that the cutoff frequency is higher than the operation frequency of the system</a:t>
            </a:r>
            <a:endParaRPr sz="2000" dirty="0"/>
          </a:p>
        </p:txBody>
      </p:sp>
      <p:sp>
        <p:nvSpPr>
          <p:cNvPr id="158" name="Google Shape;158;p31"/>
          <p:cNvSpPr txBox="1"/>
          <p:nvPr/>
        </p:nvSpPr>
        <p:spPr>
          <a:xfrm>
            <a:off x="838080" y="635652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3/3/25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1"/>
          <p:cNvSpPr txBox="1"/>
          <p:nvPr/>
        </p:nvSpPr>
        <p:spPr>
          <a:xfrm>
            <a:off x="4038480" y="635652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Advanced Electrical Machine Dynamics 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For Smart-Grid Systems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1"/>
          <p:cNvSpPr txBox="1"/>
          <p:nvPr/>
        </p:nvSpPr>
        <p:spPr>
          <a:xfrm>
            <a:off x="8610480" y="635652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161;p31"/>
          <p:cNvGrpSpPr>
            <a:grpSpLocks noChangeAspect="1"/>
          </p:cNvGrpSpPr>
          <p:nvPr/>
        </p:nvGrpSpPr>
        <p:grpSpPr>
          <a:xfrm>
            <a:off x="1492437" y="3282189"/>
            <a:ext cx="9823225" cy="2971800"/>
            <a:chOff x="838063" y="2738413"/>
            <a:chExt cx="10578858" cy="3200400"/>
          </a:xfrm>
        </p:grpSpPr>
        <p:pic>
          <p:nvPicPr>
            <p:cNvPr id="162" name="Google Shape;162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18912" y="2738413"/>
              <a:ext cx="5398008" cy="3200400"/>
            </a:xfrm>
            <a:prstGeom prst="rect">
              <a:avLst/>
            </a:prstGeom>
            <a:noFill/>
            <a:ln>
              <a:noFill/>
            </a:ln>
            <a:effectLst>
              <a:outerShdw blurRad="71438" algn="bl" rotWithShape="0">
                <a:srgbClr val="000000"/>
              </a:outerShdw>
            </a:effectLst>
          </p:spPr>
        </p:pic>
        <p:pic>
          <p:nvPicPr>
            <p:cNvPr id="163" name="Google Shape;163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38063" y="2738413"/>
              <a:ext cx="4981955" cy="3200399"/>
            </a:xfrm>
            <a:prstGeom prst="rect">
              <a:avLst/>
            </a:prstGeom>
            <a:noFill/>
            <a:ln>
              <a:noFill/>
            </a:ln>
            <a:effectLst>
              <a:outerShdw blurRad="71438" algn="bl" rotWithShape="0">
                <a:srgbClr val="000000"/>
              </a:outerShdw>
            </a:effectLst>
          </p:spPr>
        </p:pic>
      </p:grpSp>
      <p:sp>
        <p:nvSpPr>
          <p:cNvPr id="2" name="Google Shape;127;p28">
            <a:extLst>
              <a:ext uri="{FF2B5EF4-FFF2-40B4-BE49-F238E27FC236}">
                <a16:creationId xmlns:a16="http://schemas.microsoft.com/office/drawing/2014/main" id="{28754A08-EB03-B56E-3855-3852C30D0D61}"/>
              </a:ext>
            </a:extLst>
          </p:cNvPr>
          <p:cNvSpPr txBox="1"/>
          <p:nvPr/>
        </p:nvSpPr>
        <p:spPr>
          <a:xfrm>
            <a:off x="1600200" y="365047"/>
            <a:ext cx="9900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Play"/>
                <a:sym typeface="Play"/>
              </a:rPr>
              <a:t>Synchronous Generation and DC-AC Inverter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/>
        </p:nvSpPr>
        <p:spPr>
          <a:xfrm>
            <a:off x="750900" y="1434150"/>
            <a:ext cx="10972800" cy="11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000" dirty="0"/>
              <a:t>Internal generated voltage is a function of rotor angle</a:t>
            </a:r>
            <a:endParaRPr sz="2000" dirty="0"/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Equivalent representation of a field winding around the rotor with constant field current</a:t>
            </a:r>
            <a:endParaRPr sz="2000" dirty="0"/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000" dirty="0"/>
              <a:t>Line voltage is used as the input</a:t>
            </a:r>
            <a:endParaRPr sz="2000" dirty="0"/>
          </a:p>
        </p:txBody>
      </p:sp>
      <p:sp>
        <p:nvSpPr>
          <p:cNvPr id="170" name="Google Shape;170;p32"/>
          <p:cNvSpPr txBox="1"/>
          <p:nvPr/>
        </p:nvSpPr>
        <p:spPr>
          <a:xfrm>
            <a:off x="838080" y="635652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3/3/25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2"/>
          <p:cNvSpPr txBox="1"/>
          <p:nvPr/>
        </p:nvSpPr>
        <p:spPr>
          <a:xfrm>
            <a:off x="4038480" y="635652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Advanced Electrical Machine Dynamics 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For Smart-Grid Systems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2"/>
          <p:cNvSpPr txBox="1"/>
          <p:nvPr/>
        </p:nvSpPr>
        <p:spPr>
          <a:xfrm>
            <a:off x="8610480" y="635652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1199" y="2661349"/>
            <a:ext cx="8229601" cy="3621024"/>
          </a:xfrm>
          <a:prstGeom prst="rect">
            <a:avLst/>
          </a:prstGeom>
          <a:noFill/>
          <a:ln>
            <a:noFill/>
          </a:ln>
          <a:effectLst>
            <a:outerShdw blurRad="71438" algn="bl" rotWithShape="0">
              <a:srgbClr val="000000"/>
            </a:outerShdw>
          </a:effectLst>
        </p:spPr>
      </p:pic>
      <p:sp>
        <p:nvSpPr>
          <p:cNvPr id="3" name="Google Shape;127;p28">
            <a:extLst>
              <a:ext uri="{FF2B5EF4-FFF2-40B4-BE49-F238E27FC236}">
                <a16:creationId xmlns:a16="http://schemas.microsoft.com/office/drawing/2014/main" id="{55D36AE3-BE2C-4C81-79E1-691391A3E2FA}"/>
              </a:ext>
            </a:extLst>
          </p:cNvPr>
          <p:cNvSpPr txBox="1"/>
          <p:nvPr/>
        </p:nvSpPr>
        <p:spPr>
          <a:xfrm>
            <a:off x="1600200" y="365047"/>
            <a:ext cx="9900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State Space Model of PM Motor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/>
          <p:nvPr/>
        </p:nvSpPr>
        <p:spPr>
          <a:xfrm>
            <a:off x="609600" y="1360150"/>
            <a:ext cx="10972800" cy="15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DC offset in the transient current per phase, which is expected for PM motors [2].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 dirty="0">
                <a:solidFill>
                  <a:schemeClr val="dk1"/>
                </a:solidFill>
              </a:rPr>
              <a:t>Low frequency harmonics present on phase voltages from Inverter Model</a:t>
            </a: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 dirty="0">
                <a:solidFill>
                  <a:schemeClr val="dk1"/>
                </a:solidFill>
              </a:rPr>
              <a:t>Inverter cuts out at 0.15 seconds</a:t>
            </a:r>
          </a:p>
        </p:txBody>
      </p:sp>
      <p:sp>
        <p:nvSpPr>
          <p:cNvPr id="180" name="Google Shape;180;p33"/>
          <p:cNvSpPr txBox="1"/>
          <p:nvPr/>
        </p:nvSpPr>
        <p:spPr>
          <a:xfrm>
            <a:off x="838080" y="635652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3/3/25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3"/>
          <p:cNvSpPr txBox="1"/>
          <p:nvPr/>
        </p:nvSpPr>
        <p:spPr>
          <a:xfrm>
            <a:off x="4038480" y="635652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Advanced Electrical Machine Dynamics 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For Smart-Grid Systems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3"/>
          <p:cNvSpPr txBox="1"/>
          <p:nvPr/>
        </p:nvSpPr>
        <p:spPr>
          <a:xfrm>
            <a:off x="8610480" y="635652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" name="Google Shape;183;p33"/>
          <p:cNvGrpSpPr/>
          <p:nvPr/>
        </p:nvGrpSpPr>
        <p:grpSpPr>
          <a:xfrm>
            <a:off x="1338429" y="3015212"/>
            <a:ext cx="9515142" cy="3215641"/>
            <a:chOff x="1208204" y="2496224"/>
            <a:chExt cx="9515142" cy="3215641"/>
          </a:xfrm>
        </p:grpSpPr>
        <p:pic>
          <p:nvPicPr>
            <p:cNvPr id="184" name="Google Shape;184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08204" y="2496225"/>
              <a:ext cx="4572000" cy="3215640"/>
            </a:xfrm>
            <a:prstGeom prst="rect">
              <a:avLst/>
            </a:prstGeom>
            <a:noFill/>
            <a:ln>
              <a:noFill/>
            </a:ln>
            <a:effectLst>
              <a:outerShdw blurRad="71438" algn="bl" rotWithShape="0">
                <a:srgbClr val="000000"/>
              </a:outerShdw>
            </a:effectLst>
          </p:spPr>
        </p:pic>
        <p:pic>
          <p:nvPicPr>
            <p:cNvPr id="185" name="Google Shape;185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151346" y="2496224"/>
              <a:ext cx="4572000" cy="3215640"/>
            </a:xfrm>
            <a:prstGeom prst="rect">
              <a:avLst/>
            </a:prstGeom>
            <a:noFill/>
            <a:ln>
              <a:noFill/>
            </a:ln>
            <a:effectLst>
              <a:outerShdw blurRad="71438" algn="bl" rotWithShape="0">
                <a:srgbClr val="000000"/>
              </a:outerShdw>
            </a:effectLst>
          </p:spPr>
        </p:pic>
      </p:grpSp>
      <p:sp>
        <p:nvSpPr>
          <p:cNvPr id="2" name="Google Shape;127;p28">
            <a:extLst>
              <a:ext uri="{FF2B5EF4-FFF2-40B4-BE49-F238E27FC236}">
                <a16:creationId xmlns:a16="http://schemas.microsoft.com/office/drawing/2014/main" id="{5AF467DF-9F4F-E520-A763-6A245B696DE4}"/>
              </a:ext>
            </a:extLst>
          </p:cNvPr>
          <p:cNvSpPr txBox="1"/>
          <p:nvPr/>
        </p:nvSpPr>
        <p:spPr>
          <a:xfrm>
            <a:off x="1600200" y="365047"/>
            <a:ext cx="9900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Preliminary Analysis on Grid and Motor Voltages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/>
        </p:nvSpPr>
        <p:spPr>
          <a:xfrm>
            <a:off x="674725" y="1360149"/>
            <a:ext cx="10515600" cy="1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5306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Equivalent representation of a field winding around the rotor with constant field current</a:t>
            </a:r>
            <a:endParaRPr sz="2000" dirty="0"/>
          </a:p>
          <a:p>
            <a:pPr marL="457200" marR="0" lvl="0" indent="-35306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High frequency oscillations present on PM motor induced torque</a:t>
            </a:r>
            <a:endParaRPr sz="2000" dirty="0"/>
          </a:p>
          <a:p>
            <a:pPr marL="457200" marR="0" lvl="0" indent="-35306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Very low rotational speed on PM motor</a:t>
            </a:r>
            <a:endParaRPr sz="2000" dirty="0"/>
          </a:p>
        </p:txBody>
      </p:sp>
      <p:sp>
        <p:nvSpPr>
          <p:cNvPr id="192" name="Google Shape;192;p34"/>
          <p:cNvSpPr txBox="1"/>
          <p:nvPr/>
        </p:nvSpPr>
        <p:spPr>
          <a:xfrm>
            <a:off x="838080" y="635652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3/3/25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4"/>
          <p:cNvSpPr txBox="1"/>
          <p:nvPr/>
        </p:nvSpPr>
        <p:spPr>
          <a:xfrm>
            <a:off x="4038480" y="635652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Advanced Electrical Machine Dynamics 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For Smart-Grid Systems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4"/>
          <p:cNvSpPr txBox="1"/>
          <p:nvPr/>
        </p:nvSpPr>
        <p:spPr>
          <a:xfrm>
            <a:off x="8610480" y="635652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" name="Google Shape;195;p34"/>
          <p:cNvGrpSpPr/>
          <p:nvPr/>
        </p:nvGrpSpPr>
        <p:grpSpPr>
          <a:xfrm>
            <a:off x="1393374" y="2898588"/>
            <a:ext cx="9405251" cy="3244893"/>
            <a:chOff x="1393374" y="2479888"/>
            <a:chExt cx="9405251" cy="3244893"/>
          </a:xfrm>
        </p:grpSpPr>
        <p:pic>
          <p:nvPicPr>
            <p:cNvPr id="196" name="Google Shape;196;p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6626" y="2479888"/>
              <a:ext cx="4571999" cy="3244893"/>
            </a:xfrm>
            <a:prstGeom prst="rect">
              <a:avLst/>
            </a:prstGeom>
            <a:noFill/>
            <a:ln>
              <a:noFill/>
            </a:ln>
            <a:effectLst>
              <a:outerShdw blurRad="71438" algn="bl" rotWithShape="0">
                <a:srgbClr val="000000"/>
              </a:outerShdw>
            </a:effectLst>
          </p:spPr>
        </p:pic>
        <p:pic>
          <p:nvPicPr>
            <p:cNvPr id="197" name="Google Shape;197;p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93374" y="2483075"/>
              <a:ext cx="4571999" cy="3238500"/>
            </a:xfrm>
            <a:prstGeom prst="rect">
              <a:avLst/>
            </a:prstGeom>
            <a:noFill/>
            <a:ln>
              <a:noFill/>
            </a:ln>
            <a:effectLst>
              <a:outerShdw blurRad="71438" algn="bl" rotWithShape="0">
                <a:srgbClr val="000000"/>
              </a:outerShdw>
            </a:effectLst>
          </p:spPr>
        </p:pic>
      </p:grpSp>
      <p:sp>
        <p:nvSpPr>
          <p:cNvPr id="3" name="Google Shape;127;p28">
            <a:extLst>
              <a:ext uri="{FF2B5EF4-FFF2-40B4-BE49-F238E27FC236}">
                <a16:creationId xmlns:a16="http://schemas.microsoft.com/office/drawing/2014/main" id="{6957AD81-F672-A69D-44AF-6A4DBDD33A8F}"/>
              </a:ext>
            </a:extLst>
          </p:cNvPr>
          <p:cNvSpPr txBox="1"/>
          <p:nvPr/>
        </p:nvSpPr>
        <p:spPr>
          <a:xfrm>
            <a:off x="1600200" y="365047"/>
            <a:ext cx="9900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Preliminary Analysis on SS Model of PM Motor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/>
          <p:nvPr/>
        </p:nvSpPr>
        <p:spPr>
          <a:xfrm>
            <a:off x="778950" y="1612600"/>
            <a:ext cx="10515600" cy="45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PM Motor and Torque Response</a:t>
            </a:r>
            <a:endParaRPr sz="2400" dirty="0"/>
          </a:p>
          <a:p>
            <a:pPr marL="914400" marR="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The PM motor has a fixed internally generated voltage (EA), acting as part of the forcing function.</a:t>
            </a:r>
            <a:endParaRPr sz="2000" dirty="0"/>
          </a:p>
          <a:p>
            <a:pPr marL="914400" marR="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This is modeled as a fictitious field winding with a fixed excitation winding</a:t>
            </a:r>
            <a:endParaRPr sz="2000" dirty="0"/>
          </a:p>
          <a:p>
            <a:pPr marL="914400" marR="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This setup may make the PM motor resilient to sudden changes in armature winding currents. </a:t>
            </a:r>
          </a:p>
          <a:p>
            <a:pPr marL="558800" marR="0" lvl="1" algn="l" rtl="0">
              <a:spcBef>
                <a:spcPts val="0"/>
              </a:spcBef>
              <a:spcAft>
                <a:spcPts val="0"/>
              </a:spcAft>
              <a:buSzPts val="2000"/>
            </a:pPr>
            <a:endParaRPr sz="2000" dirty="0"/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/>
              <a:t>Observations on the permanent magnet motor do not indicate transient electromagnetic stresses on the machine when power from the PV inverter is decreased given the simulated mode of operation</a:t>
            </a:r>
            <a:endParaRPr sz="20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204" name="Google Shape;204;p35"/>
          <p:cNvSpPr txBox="1"/>
          <p:nvPr/>
        </p:nvSpPr>
        <p:spPr>
          <a:xfrm>
            <a:off x="838080" y="635652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3/3/25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5"/>
          <p:cNvSpPr txBox="1"/>
          <p:nvPr/>
        </p:nvSpPr>
        <p:spPr>
          <a:xfrm>
            <a:off x="4038480" y="635652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Advanced Electrical Machine Dynamics 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For Smart-Grid Systems</a:t>
            </a:r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5"/>
          <p:cNvSpPr txBox="1"/>
          <p:nvPr/>
        </p:nvSpPr>
        <p:spPr>
          <a:xfrm>
            <a:off x="8610480" y="635652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27;p28">
            <a:extLst>
              <a:ext uri="{FF2B5EF4-FFF2-40B4-BE49-F238E27FC236}">
                <a16:creationId xmlns:a16="http://schemas.microsoft.com/office/drawing/2014/main" id="{C1CBF122-8DAA-A5EE-74A9-DFE4CEA06C08}"/>
              </a:ext>
            </a:extLst>
          </p:cNvPr>
          <p:cNvSpPr txBox="1"/>
          <p:nvPr/>
        </p:nvSpPr>
        <p:spPr>
          <a:xfrm>
            <a:off x="1600200" y="365047"/>
            <a:ext cx="9900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Results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912</Words>
  <Application>Microsoft Office PowerPoint</Application>
  <PresentationFormat>Widescreen</PresentationFormat>
  <Paragraphs>143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Play</vt:lpstr>
      <vt:lpstr>Arial</vt:lpstr>
      <vt:lpstr>Times New Roman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Eric Hildenbrandt</dc:creator>
  <cp:lastModifiedBy>Eric Hildenbrandt</cp:lastModifiedBy>
  <cp:revision>1</cp:revision>
  <dcterms:modified xsi:type="dcterms:W3CDTF">2025-03-04T04:07:09Z</dcterms:modified>
</cp:coreProperties>
</file>